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541" r:id="rId3"/>
    <p:sldId id="540" r:id="rId4"/>
    <p:sldId id="543" r:id="rId5"/>
    <p:sldId id="544" r:id="rId6"/>
    <p:sldId id="545" r:id="rId7"/>
    <p:sldId id="546" r:id="rId8"/>
    <p:sldId id="542" r:id="rId9"/>
    <p:sldId id="562" r:id="rId10"/>
    <p:sldId id="547" r:id="rId11"/>
    <p:sldId id="362" r:id="rId12"/>
    <p:sldId id="367" r:id="rId13"/>
    <p:sldId id="347" r:id="rId14"/>
    <p:sldId id="370" r:id="rId15"/>
    <p:sldId id="549" r:id="rId16"/>
    <p:sldId id="511" r:id="rId17"/>
    <p:sldId id="548" r:id="rId18"/>
    <p:sldId id="550" r:id="rId19"/>
    <p:sldId id="553" r:id="rId20"/>
    <p:sldId id="551" r:id="rId21"/>
    <p:sldId id="552" r:id="rId22"/>
    <p:sldId id="500" r:id="rId23"/>
    <p:sldId id="515" r:id="rId24"/>
    <p:sldId id="532" r:id="rId25"/>
    <p:sldId id="533" r:id="rId26"/>
    <p:sldId id="534" r:id="rId27"/>
    <p:sldId id="554" r:id="rId28"/>
    <p:sldId id="436" r:id="rId29"/>
    <p:sldId id="555" r:id="rId30"/>
    <p:sldId id="558" r:id="rId31"/>
    <p:sldId id="559" r:id="rId32"/>
    <p:sldId id="561" r:id="rId33"/>
    <p:sldId id="51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5044-8D9E-4218-925F-954CD18B190E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0F84C-ACFF-4F8A-ADB8-0A22ABBD77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0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5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569D1-462A-46AB-921A-DFC699F236DF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5C6D-EE55-4B5F-AF1D-23BEFC6E5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general.org/gastroenterolog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general.org/gastroenterolog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assgeneral.org/gastroenterolog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9335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/>
              <a:t>Cancer Immune Therapy and Auto-inflammation in the Gut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6502"/>
            <a:ext cx="9144000" cy="20779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Michael Dougan, MD, PhD</a:t>
            </a:r>
          </a:p>
          <a:p>
            <a:r>
              <a:rPr lang="en-US" dirty="0"/>
              <a:t>Director of the Immunotherapy Mucosal Toxicities Program</a:t>
            </a:r>
          </a:p>
          <a:p>
            <a:r>
              <a:rPr lang="en-US" dirty="0"/>
              <a:t>Massachusetts General Hospital</a:t>
            </a:r>
          </a:p>
          <a:p>
            <a:endParaRPr lang="en-US" dirty="0"/>
          </a:p>
          <a:p>
            <a:r>
              <a:rPr lang="en-US" dirty="0"/>
              <a:t>21 March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9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Immune-related adverse events are not just “side effects”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561672"/>
            <a:ext cx="7652306" cy="4773814"/>
          </a:xfrm>
        </p:spPr>
        <p:txBody>
          <a:bodyPr>
            <a:normAutofit/>
          </a:bodyPr>
          <a:lstStyle/>
          <a:p>
            <a:r>
              <a:rPr lang="en-US" dirty="0"/>
              <a:t>Window into the biology of immune regulation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804" y="1760333"/>
            <a:ext cx="4309880" cy="400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21386" y="1257293"/>
            <a:ext cx="4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Vitiligo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Immune-related adverse events are not just “side effects”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561672"/>
            <a:ext cx="7652306" cy="47738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Window into the biology of immune regulation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Potential insight into “spontaneous” autoimmune diseases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We can learn things that animal models can’t teach 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an opportunity to look for new treatments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804" y="1760333"/>
            <a:ext cx="4309880" cy="400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21386" y="1257293"/>
            <a:ext cx="4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Vitiligo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gut is a very complex barrier</a:t>
            </a:r>
          </a:p>
        </p:txBody>
      </p:sp>
      <p:pic>
        <p:nvPicPr>
          <p:cNvPr id="3074" name="Picture 2" descr="C:\Users\mld20\Desktop\gi-mucosal-immunity-29-638[1].jpg"/>
          <p:cNvPicPr>
            <a:picLocks noChangeAspect="1" noChangeArrowheads="1"/>
          </p:cNvPicPr>
          <p:nvPr/>
        </p:nvPicPr>
        <p:blipFill>
          <a:blip r:embed="rId4" cstate="print"/>
          <a:srcRect l="22571" t="16895" r="11528" b="6575"/>
          <a:stretch>
            <a:fillRect/>
          </a:stretch>
        </p:blipFill>
        <p:spPr bwMode="auto">
          <a:xfrm>
            <a:off x="44244" y="1224116"/>
            <a:ext cx="6105832" cy="53234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322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Abreu</a:t>
            </a:r>
            <a:r>
              <a:rPr lang="en-US" dirty="0"/>
              <a:t> et al. Nat. Rev. </a:t>
            </a:r>
            <a:r>
              <a:rPr lang="en-US" dirty="0" err="1"/>
              <a:t>Imm</a:t>
            </a:r>
            <a:r>
              <a:rPr lang="en-US" dirty="0"/>
              <a:t>. 2010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23819" y="1297858"/>
            <a:ext cx="5781368" cy="4879105"/>
          </a:xfrm>
        </p:spPr>
        <p:txBody>
          <a:bodyPr>
            <a:normAutofit/>
          </a:bodyPr>
          <a:lstStyle/>
          <a:p>
            <a:r>
              <a:rPr lang="en-US" dirty="0"/>
              <a:t>Careful immune regulation is essential to the gut</a:t>
            </a:r>
          </a:p>
          <a:p>
            <a:pPr lvl="1"/>
            <a:r>
              <a:rPr lang="en-US" sz="2800" dirty="0"/>
              <a:t>Dietary antigens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Commensal bacteria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Pathogenic microorganisms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Toxins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Altering immune regulation leads to a wide-spectrum of common gut toxicities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454" y="1158488"/>
            <a:ext cx="7859712" cy="5699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25561" y="3200400"/>
            <a:ext cx="7551173" cy="1592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63814" y="6582881"/>
            <a:ext cx="3291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Dougan M. </a:t>
            </a:r>
            <a:r>
              <a:rPr lang="en-US" sz="1400" i="1" dirty="0"/>
              <a:t>Frontiers in Immunology</a:t>
            </a:r>
            <a:r>
              <a:rPr lang="en-US" sz="1400" dirty="0"/>
              <a:t>. 2017.</a:t>
            </a:r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Some immune-mediated diseases of the gut are not seen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615291"/>
          </a:xfrm>
        </p:spPr>
        <p:txBody>
          <a:bodyPr>
            <a:normAutofit/>
          </a:bodyPr>
          <a:lstStyle/>
          <a:p>
            <a:r>
              <a:rPr lang="en-US" dirty="0"/>
              <a:t>Food allergies that cause anaphylaxis (like peanut allergies)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Eosinophilic esophagitis (an allergic disease of swallowing)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Does this tell us something about the role of CTLA-4 and PD-1/PD-L1 in the regulation of these diseases?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6619" t="7084" r="6978" b="5523"/>
          <a:stretch/>
        </p:blipFill>
        <p:spPr>
          <a:xfrm>
            <a:off x="211016" y="1391456"/>
            <a:ext cx="6173557" cy="4728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1DEB2D-29A7-498A-8DBD-6F9671771A2D}"/>
              </a:ext>
            </a:extLst>
          </p:cNvPr>
          <p:cNvSpPr txBox="1"/>
          <p:nvPr/>
        </p:nvSpPr>
        <p:spPr>
          <a:xfrm>
            <a:off x="2696507" y="6120137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Colitis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914" y="1144686"/>
            <a:ext cx="3291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Dougan M. </a:t>
            </a:r>
            <a:r>
              <a:rPr lang="en-US" sz="1400" i="1" dirty="0"/>
              <a:t>Frontiers in Immunology</a:t>
            </a:r>
            <a:r>
              <a:rPr lang="en-US" sz="1400" dirty="0"/>
              <a:t>. 2017.</a:t>
            </a:r>
          </a:p>
        </p:txBody>
      </p:sp>
    </p:spTree>
    <p:extLst>
      <p:ext uri="{BB962C8B-B14F-4D97-AF65-F5344CB8AC3E}">
        <p14:creationId xmlns:p14="http://schemas.microsoft.com/office/powerpoint/2010/main" val="3816234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6619" t="7084" r="6978" b="5523"/>
          <a:stretch/>
        </p:blipFill>
        <p:spPr>
          <a:xfrm>
            <a:off x="211016" y="1391456"/>
            <a:ext cx="6173557" cy="4728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1DEB2D-29A7-498A-8DBD-6F9671771A2D}"/>
              </a:ext>
            </a:extLst>
          </p:cNvPr>
          <p:cNvSpPr txBox="1"/>
          <p:nvPr/>
        </p:nvSpPr>
        <p:spPr>
          <a:xfrm>
            <a:off x="2696507" y="6120137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Colitis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914" y="1144686"/>
            <a:ext cx="3291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Dougan M. </a:t>
            </a:r>
            <a:r>
              <a:rPr lang="en-US" sz="1400" i="1" dirty="0"/>
              <a:t>Frontiers in Immunology</a:t>
            </a:r>
            <a:r>
              <a:rPr lang="en-US" sz="1400" dirty="0"/>
              <a:t>. 2017.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125" y="1391455"/>
            <a:ext cx="5451476" cy="41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34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6619" t="7084" r="6978" b="5523"/>
          <a:stretch/>
        </p:blipFill>
        <p:spPr>
          <a:xfrm>
            <a:off x="211016" y="1391456"/>
            <a:ext cx="6173557" cy="4728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1DEB2D-29A7-498A-8DBD-6F9671771A2D}"/>
              </a:ext>
            </a:extLst>
          </p:cNvPr>
          <p:cNvSpPr txBox="1"/>
          <p:nvPr/>
        </p:nvSpPr>
        <p:spPr>
          <a:xfrm>
            <a:off x="2696507" y="6120137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Colitis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36A3EF-C751-4816-90A3-4C195FEDE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570" y="1561671"/>
            <a:ext cx="5807430" cy="5013299"/>
          </a:xfrm>
        </p:spPr>
        <p:txBody>
          <a:bodyPr>
            <a:normAutofit/>
          </a:bodyPr>
          <a:lstStyle/>
          <a:p>
            <a:r>
              <a:rPr lang="en-US" dirty="0"/>
              <a:t>By far the most common GI toxicity</a:t>
            </a:r>
          </a:p>
          <a:p>
            <a:pPr lvl="1"/>
            <a:r>
              <a:rPr lang="en-US" sz="2800" dirty="0"/>
              <a:t>Up to 20% of patients on combination therapy have moderate-severe colitis</a:t>
            </a:r>
          </a:p>
          <a:p>
            <a:endParaRPr lang="en-US" dirty="0"/>
          </a:p>
          <a:p>
            <a:r>
              <a:rPr lang="en-US" dirty="0"/>
              <a:t>Range of severity</a:t>
            </a:r>
          </a:p>
          <a:p>
            <a:endParaRPr lang="en-US" dirty="0"/>
          </a:p>
          <a:p>
            <a:r>
              <a:rPr lang="en-US" dirty="0"/>
              <a:t>Likely responsible for most treatment related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914" y="1144686"/>
            <a:ext cx="3291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Dougan M. </a:t>
            </a:r>
            <a:r>
              <a:rPr lang="en-US" sz="1400" i="1" dirty="0"/>
              <a:t>Frontiers in Immunology</a:t>
            </a:r>
            <a:r>
              <a:rPr lang="en-US" sz="1400" dirty="0"/>
              <a:t>. 2017.</a:t>
            </a:r>
          </a:p>
        </p:txBody>
      </p:sp>
    </p:spTree>
    <p:extLst>
      <p:ext uri="{BB962C8B-B14F-4D97-AF65-F5344CB8AC3E}">
        <p14:creationId xmlns:p14="http://schemas.microsoft.com/office/powerpoint/2010/main" val="381623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 is similar to inflammatory bowel disease (IBD)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12" y="1609856"/>
            <a:ext cx="3792368" cy="2846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2688" y="1252264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Crohn’s Disease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3C943-2385-4BFD-B949-7C4695EE1565}"/>
              </a:ext>
            </a:extLst>
          </p:cNvPr>
          <p:cNvSpPr txBox="1"/>
          <p:nvPr/>
        </p:nvSpPr>
        <p:spPr>
          <a:xfrm>
            <a:off x="5358152" y="1239564"/>
            <a:ext cx="17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Ulcerative Colitis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DCB901-9818-455C-8012-4F9966DA0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25" y="1608897"/>
            <a:ext cx="3877012" cy="2847485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17075" y="4645295"/>
            <a:ext cx="11974925" cy="195870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  <a:cs typeface="Arial" charset="0"/>
              </a:rPr>
              <a:t>~1 million people in the United States have Inflammatory Bowel Disease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The cause is unknown, but the incidence is rising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~ evenly split between the two types of IBD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Treatment involves immune suppression</a:t>
            </a:r>
          </a:p>
          <a:p>
            <a:pP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 is similar to inflammatory bowel disease (IBD)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12" y="1609856"/>
            <a:ext cx="3792368" cy="2846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2688" y="1252264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Crohn’s Disease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3C943-2385-4BFD-B949-7C4695EE1565}"/>
              </a:ext>
            </a:extLst>
          </p:cNvPr>
          <p:cNvSpPr txBox="1"/>
          <p:nvPr/>
        </p:nvSpPr>
        <p:spPr>
          <a:xfrm>
            <a:off x="5358152" y="1239564"/>
            <a:ext cx="17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Ulcerative Colitis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DCB901-9818-455C-8012-4F9966DA0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25" y="1608897"/>
            <a:ext cx="3877012" cy="2847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F54D2-E917-4A65-8197-6A729694C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7787" r="9661" b="6122"/>
          <a:stretch/>
        </p:blipFill>
        <p:spPr>
          <a:xfrm>
            <a:off x="8318482" y="1608895"/>
            <a:ext cx="3568718" cy="28511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46384" y="1240523"/>
            <a:ext cx="31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Immunotherapy Induced Colitis</a:t>
            </a:r>
          </a:p>
        </p:txBody>
      </p:sp>
    </p:spTree>
    <p:extLst>
      <p:ext uri="{BB962C8B-B14F-4D97-AF65-F5344CB8AC3E}">
        <p14:creationId xmlns:p14="http://schemas.microsoft.com/office/powerpoint/2010/main" val="82199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Cancer is like an infection that can’t be cleared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43600" y="1349401"/>
            <a:ext cx="5910942" cy="4888113"/>
          </a:xfrm>
        </p:spPr>
        <p:txBody>
          <a:bodyPr>
            <a:normAutofit/>
          </a:bodyPr>
          <a:lstStyle/>
          <a:p>
            <a:r>
              <a:rPr lang="en-US" dirty="0"/>
              <a:t>Mutations can be recognized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the tumor defends itself using local immune suppression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like some viruses (Hepatitis C, </a:t>
            </a:r>
            <a:r>
              <a:rPr lang="en-US" dirty="0" err="1"/>
              <a:t>Varicella</a:t>
            </a:r>
            <a:r>
              <a:rPr lang="en-US" dirty="0"/>
              <a:t>, Human </a:t>
            </a:r>
            <a:r>
              <a:rPr lang="en-US" dirty="0" err="1"/>
              <a:t>Papilloma</a:t>
            </a:r>
            <a:r>
              <a:rPr lang="en-US" dirty="0"/>
              <a:t> Virus)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:\Users\mld20\Desktop\Tumor and normal 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68" y="1169151"/>
            <a:ext cx="4803775" cy="568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 is similar to inflammatory bowel disease (IBD)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12" y="1609856"/>
            <a:ext cx="3792368" cy="2846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2688" y="1252264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Crohn’s Disease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6384" y="1240523"/>
            <a:ext cx="31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Immunotherapy Induced Colitis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7075" y="4645295"/>
            <a:ext cx="11974925" cy="195870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  <a:cs typeface="Arial" charset="0"/>
              </a:rPr>
              <a:t>Acute inflammation across the colon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Ulcers, mucous, loss of colonic markings</a:t>
            </a:r>
          </a:p>
          <a:p>
            <a:pP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3C943-2385-4BFD-B949-7C4695EE1565}"/>
              </a:ext>
            </a:extLst>
          </p:cNvPr>
          <p:cNvSpPr txBox="1"/>
          <p:nvPr/>
        </p:nvSpPr>
        <p:spPr>
          <a:xfrm>
            <a:off x="5358152" y="1239564"/>
            <a:ext cx="17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Ulcerative Colitis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DCB901-9818-455C-8012-4F9966DA0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25" y="1608897"/>
            <a:ext cx="3877012" cy="2847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F54D2-E917-4A65-8197-6A729694C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7787" r="9661" b="6122"/>
          <a:stretch/>
        </p:blipFill>
        <p:spPr>
          <a:xfrm>
            <a:off x="8318482" y="1608895"/>
            <a:ext cx="3568718" cy="28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 is similar to inflammatory bowel disease (IBD)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12" y="1609856"/>
            <a:ext cx="3792368" cy="2846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2688" y="1252264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Crohn’s Disease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7075" y="4645295"/>
            <a:ext cx="11974925" cy="195870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  <a:cs typeface="Arial" charset="0"/>
              </a:rPr>
              <a:t>Features more closely resemble ulcerative colitis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Continuous pattern, ulcers are shallow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Some aspects of </a:t>
            </a:r>
            <a:r>
              <a:rPr lang="en-US" altLang="en-US" sz="2400" dirty="0" err="1">
                <a:latin typeface="Arial" charset="0"/>
                <a:cs typeface="Arial" charset="0"/>
              </a:rPr>
              <a:t>Crohn’s</a:t>
            </a:r>
            <a:r>
              <a:rPr lang="en-US" altLang="en-US" sz="2400" dirty="0">
                <a:latin typeface="Arial" charset="0"/>
                <a:cs typeface="Arial" charset="0"/>
              </a:rPr>
              <a:t> are rare – strictures, abscesses, fistulas</a:t>
            </a:r>
          </a:p>
          <a:p>
            <a:endParaRPr lang="en-US" altLang="en-US" sz="2400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3C943-2385-4BFD-B949-7C4695EE1565}"/>
              </a:ext>
            </a:extLst>
          </p:cNvPr>
          <p:cNvSpPr txBox="1"/>
          <p:nvPr/>
        </p:nvSpPr>
        <p:spPr>
          <a:xfrm>
            <a:off x="5358152" y="1239564"/>
            <a:ext cx="17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Ulcerative Colitis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DCB901-9818-455C-8012-4F9966DA0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25" y="1608897"/>
            <a:ext cx="3877012" cy="2847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EF54D2-E917-4A65-8197-6A729694C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7787" r="9661" b="6122"/>
          <a:stretch/>
        </p:blipFill>
        <p:spPr>
          <a:xfrm>
            <a:off x="8318482" y="1608895"/>
            <a:ext cx="3568718" cy="2851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46384" y="1240523"/>
            <a:ext cx="31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Immunotherapy Induced Colitis</a:t>
            </a:r>
          </a:p>
        </p:txBody>
      </p:sp>
    </p:spTree>
    <p:extLst>
      <p:ext uri="{BB962C8B-B14F-4D97-AF65-F5344CB8AC3E}">
        <p14:creationId xmlns:p14="http://schemas.microsoft.com/office/powerpoint/2010/main" val="82199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induced colitis is not the same as IBD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88263" y="1415332"/>
            <a:ext cx="5475137" cy="513786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Calibri" pitchFamily="34" charset="0"/>
                <a:cs typeface="Arial" charset="0"/>
              </a:rPr>
              <a:t>IBD is relapsing/remitting</a:t>
            </a:r>
          </a:p>
          <a:p>
            <a:endParaRPr lang="en-US" altLang="en-US" dirty="0">
              <a:latin typeface="Calibri" pitchFamily="34" charset="0"/>
              <a:cs typeface="Arial" charset="0"/>
            </a:endParaRPr>
          </a:p>
          <a:p>
            <a:r>
              <a:rPr lang="en-US" altLang="en-US" dirty="0">
                <a:latin typeface="Calibri" pitchFamily="34" charset="0"/>
                <a:cs typeface="Arial" charset="0"/>
              </a:rPr>
              <a:t>For CTLA-4 blockade, the colitis is nearly always acute</a:t>
            </a:r>
          </a:p>
          <a:p>
            <a:endParaRPr lang="en-US" altLang="en-US" dirty="0">
              <a:latin typeface="Calibri" pitchFamily="34" charset="0"/>
              <a:cs typeface="Arial" charset="0"/>
            </a:endParaRPr>
          </a:p>
          <a:p>
            <a:r>
              <a:rPr lang="en-US" altLang="en-US" dirty="0">
                <a:latin typeface="Calibri" pitchFamily="34" charset="0"/>
                <a:cs typeface="Arial" charset="0"/>
              </a:rPr>
              <a:t>PD-1/PD-L1 blockade can cause slowly progressive colitis</a:t>
            </a:r>
          </a:p>
          <a:p>
            <a:endParaRPr lang="en-US" altLang="en-US" dirty="0">
              <a:latin typeface="Calibri" pitchFamily="34" charset="0"/>
              <a:cs typeface="Arial" charset="0"/>
            </a:endParaRPr>
          </a:p>
          <a:p>
            <a:r>
              <a:rPr lang="en-US" altLang="en-US" dirty="0">
                <a:latin typeface="Calibri" pitchFamily="34" charset="0"/>
                <a:cs typeface="Arial" charset="0"/>
              </a:rPr>
              <a:t>Maybe this tells us something about regulation by these receptors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6619" t="7084" r="6978" b="5523"/>
          <a:stretch/>
        </p:blipFill>
        <p:spPr>
          <a:xfrm>
            <a:off x="211016" y="1391456"/>
            <a:ext cx="6173557" cy="4728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1DEB2D-29A7-498A-8DBD-6F9671771A2D}"/>
              </a:ext>
            </a:extLst>
          </p:cNvPr>
          <p:cNvSpPr txBox="1"/>
          <p:nvPr/>
        </p:nvSpPr>
        <p:spPr>
          <a:xfrm>
            <a:off x="2696507" y="6120137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Colitis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914" y="1144686"/>
            <a:ext cx="3291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Dougan M. </a:t>
            </a:r>
            <a:r>
              <a:rPr lang="en-US" sz="1400" i="1" dirty="0"/>
              <a:t>Frontiers in Immunology</a:t>
            </a:r>
            <a:r>
              <a:rPr lang="en-US" sz="1400" dirty="0"/>
              <a:t>. 2017.</a:t>
            </a:r>
          </a:p>
        </p:txBody>
      </p:sp>
    </p:spTree>
    <p:extLst>
      <p:ext uri="{BB962C8B-B14F-4D97-AF65-F5344CB8AC3E}">
        <p14:creationId xmlns:p14="http://schemas.microsoft.com/office/powerpoint/2010/main" val="3498699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Upper abdominal disease is one of the “unique” features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2860" y="1240523"/>
            <a:ext cx="95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Gastritis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4493" y="1266281"/>
            <a:ext cx="260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Enteritis (small intestines)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17075" y="4775921"/>
            <a:ext cx="11974925" cy="195870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  <a:cs typeface="Arial" charset="0"/>
              </a:rPr>
              <a:t>Small intestinal inflammation is common (25% or more) with immunotherapy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For IBD, this is only seen in </a:t>
            </a:r>
            <a:r>
              <a:rPr lang="en-US" altLang="en-US" sz="2400" dirty="0" err="1">
                <a:latin typeface="Arial" charset="0"/>
                <a:cs typeface="Arial" charset="0"/>
              </a:rPr>
              <a:t>Crohn’s</a:t>
            </a:r>
            <a:r>
              <a:rPr lang="en-US" altLang="en-US" sz="2400" dirty="0">
                <a:latin typeface="Arial" charset="0"/>
                <a:cs typeface="Arial" charset="0"/>
              </a:rPr>
              <a:t>, and it rarely involves large regions</a:t>
            </a:r>
          </a:p>
          <a:p>
            <a:r>
              <a:rPr lang="en-US" altLang="en-US" sz="2400" dirty="0">
                <a:latin typeface="Arial" charset="0"/>
                <a:cs typeface="Arial" charset="0"/>
              </a:rPr>
              <a:t>This might explain why patients with immunotherapy induced colitis get so much diarrhea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 l="1638" r="4174"/>
          <a:stretch/>
        </p:blipFill>
        <p:spPr>
          <a:xfrm>
            <a:off x="217075" y="1651815"/>
            <a:ext cx="3837688" cy="2804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2274" y="1635613"/>
            <a:ext cx="3727450" cy="28166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6424" y="4394896"/>
            <a:ext cx="3291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Dougan M. </a:t>
            </a:r>
            <a:r>
              <a:rPr lang="en-US" sz="1400" i="1" dirty="0"/>
              <a:t>Frontiers in Immunology</a:t>
            </a:r>
            <a:r>
              <a:rPr lang="en-US" sz="1400" dirty="0"/>
              <a:t>. 2017.</a:t>
            </a:r>
          </a:p>
        </p:txBody>
      </p:sp>
    </p:spTree>
    <p:extLst>
      <p:ext uri="{BB962C8B-B14F-4D97-AF65-F5344CB8AC3E}">
        <p14:creationId xmlns:p14="http://schemas.microsoft.com/office/powerpoint/2010/main" val="29266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it safe to give immunotherapy to people with IBD?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956" y="1206835"/>
            <a:ext cx="11538087" cy="30826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2900" y="4194323"/>
            <a:ext cx="10954003" cy="1761973"/>
          </a:xfrm>
        </p:spPr>
        <p:txBody>
          <a:bodyPr>
            <a:noAutofit/>
          </a:bodyPr>
          <a:lstStyle/>
          <a:p>
            <a:r>
              <a:rPr lang="en-US" altLang="en-US" dirty="0">
                <a:cs typeface="Arial" charset="0"/>
              </a:rPr>
              <a:t>6 patients with pre-existing IBD, all with very mild disease</a:t>
            </a:r>
          </a:p>
          <a:p>
            <a:r>
              <a:rPr lang="en-US" altLang="en-US" dirty="0">
                <a:cs typeface="Arial" charset="0"/>
              </a:rPr>
              <a:t>2 cases of colitis (33%)</a:t>
            </a:r>
          </a:p>
          <a:p>
            <a:r>
              <a:rPr lang="en-US" altLang="en-US" dirty="0">
                <a:cs typeface="Arial" charset="0"/>
              </a:rPr>
              <a:t>Higher than average risk (5-10%)</a:t>
            </a:r>
          </a:p>
          <a:p>
            <a:r>
              <a:rPr lang="en-US" altLang="en-US" dirty="0">
                <a:cs typeface="Arial" charset="0"/>
              </a:rPr>
              <a:t>I have seen several of these patients and they tend to be more difficult to treat</a:t>
            </a:r>
          </a:p>
        </p:txBody>
      </p:sp>
    </p:spTree>
    <p:extLst>
      <p:ext uri="{BB962C8B-B14F-4D97-AF65-F5344CB8AC3E}">
        <p14:creationId xmlns:p14="http://schemas.microsoft.com/office/powerpoint/2010/main" val="3104575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do have to be cautious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/>
          <a:srcRect l="26921" t="33711" r="27165" b="19313"/>
          <a:stretch/>
        </p:blipFill>
        <p:spPr>
          <a:xfrm>
            <a:off x="616993" y="1428485"/>
            <a:ext cx="7873864" cy="5035027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860510" y="1992409"/>
            <a:ext cx="295102" cy="41158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96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Histology of Typical Checkpoint Colitis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56301" y="1415332"/>
            <a:ext cx="5994400" cy="513786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Lymphocytic and neutrophilic infiltrate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Prominent epithelial apoptosis</a:t>
            </a:r>
          </a:p>
          <a:p>
            <a:pPr lvl="1"/>
            <a:endParaRPr lang="en-US" altLang="en-US" sz="2800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ld20\Desktop\images\S17-54615 A 20x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37" y="1395663"/>
            <a:ext cx="5582653" cy="418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73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Histology of Typical Checkpoint Colitis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56301" y="1415332"/>
            <a:ext cx="5994400" cy="5137868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Lymphocytic and neutrophilic infiltrate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Prominent epithelial apoptosis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Crypt abscesses, rare granulomas reported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Preserved crypt architecture</a:t>
            </a:r>
          </a:p>
          <a:p>
            <a:pPr lvl="1"/>
            <a:endParaRPr lang="en-US" altLang="en-US" sz="2800" dirty="0">
              <a:latin typeface="Arial" charset="0"/>
              <a:cs typeface="Arial" charset="0"/>
            </a:endParaRP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mld20\Desktop\images\S17-54615 A 20x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37" y="1395663"/>
            <a:ext cx="5582653" cy="418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73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we treat immunotherapy induced colitis?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3779" y="1418890"/>
            <a:ext cx="11582400" cy="5055476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Most people respond to several weeks of steroids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After resolution, this kind of colitis almost never comes back</a:t>
            </a:r>
          </a:p>
          <a:p>
            <a:pPr lvl="1"/>
            <a:r>
              <a:rPr lang="en-US" altLang="en-US" sz="2800" dirty="0">
                <a:latin typeface="Arial" charset="0"/>
                <a:cs typeface="Arial" charset="0"/>
              </a:rPr>
              <a:t>unless people are retreated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Sometimes steroids don’t work, then we use </a:t>
            </a:r>
            <a:r>
              <a:rPr lang="en-US" altLang="en-US" dirty="0" err="1">
                <a:latin typeface="Arial" charset="0"/>
                <a:cs typeface="Arial" charset="0"/>
              </a:rPr>
              <a:t>infliximab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Remicade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We don’t know yet if other medications could be effective</a:t>
            </a:r>
          </a:p>
        </p:txBody>
      </p:sp>
    </p:spTree>
    <p:extLst>
      <p:ext uri="{BB962C8B-B14F-4D97-AF65-F5344CB8AC3E}">
        <p14:creationId xmlns:p14="http://schemas.microsoft.com/office/powerpoint/2010/main" val="63449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does understanding these toxicities matter?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3779" y="1418890"/>
            <a:ext cx="11582400" cy="5055476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Solving the problem of immune toxicities will be important for expanding the reach of immunotherapy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9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help, the immune system can attack cancers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1331" y="1202865"/>
            <a:ext cx="8055430" cy="4921525"/>
          </a:xfrm>
        </p:spPr>
      </p:pic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does understanding these toxicities matter?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3778" y="1418890"/>
            <a:ext cx="7096735" cy="5439110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Arial" charset="0"/>
                <a:cs typeface="Arial" charset="0"/>
              </a:rPr>
              <a:t>The implications are broader:</a:t>
            </a:r>
          </a:p>
          <a:p>
            <a:pPr lvl="1"/>
            <a:endParaRPr lang="en-US" altLang="en-US" sz="2600" dirty="0">
              <a:latin typeface="Arial" charset="0"/>
              <a:cs typeface="Arial" charset="0"/>
            </a:endParaRPr>
          </a:p>
          <a:p>
            <a:endParaRPr lang="en-US" altLang="en-US" sz="2600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altLang="en-US" sz="2600" dirty="0">
              <a:latin typeface="Arial" charset="0"/>
              <a:cs typeface="Arial" charset="0"/>
            </a:endParaRPr>
          </a:p>
        </p:txBody>
      </p:sp>
      <p:pic>
        <p:nvPicPr>
          <p:cNvPr id="10" name="Picture 9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9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does understanding these toxicities matter?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3778" y="1418890"/>
            <a:ext cx="7096735" cy="5439110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Arial" charset="0"/>
                <a:cs typeface="Arial" charset="0"/>
              </a:rPr>
              <a:t>The implications are broader:</a:t>
            </a:r>
          </a:p>
          <a:p>
            <a:endParaRPr lang="en-US" altLang="en-US" sz="2600" dirty="0">
              <a:latin typeface="Arial" charset="0"/>
              <a:cs typeface="Arial" charset="0"/>
            </a:endParaRPr>
          </a:p>
          <a:p>
            <a:r>
              <a:rPr lang="en-US" altLang="en-US" sz="2600" dirty="0">
                <a:latin typeface="Arial" charset="0"/>
                <a:cs typeface="Arial" charset="0"/>
              </a:rPr>
              <a:t>Maybe these toxicities are the key to unlocking autoimmunity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4167" t="15089" r="32916" b="8603"/>
          <a:stretch>
            <a:fillRect/>
          </a:stretch>
        </p:blipFill>
        <p:spPr bwMode="auto">
          <a:xfrm>
            <a:off x="7467600" y="1219200"/>
            <a:ext cx="36814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astroenterology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24064" y="6519863"/>
            <a:ext cx="533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/>
              <a:t>Champiat</a:t>
            </a:r>
            <a:r>
              <a:rPr lang="en-US" sz="1600" dirty="0"/>
              <a:t>, Ann of </a:t>
            </a:r>
            <a:r>
              <a:rPr lang="en-US" sz="1600" dirty="0" err="1"/>
              <a:t>Onc</a:t>
            </a:r>
            <a:r>
              <a:rPr lang="en-US" sz="1600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634498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does understanding these toxicities matter?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3778" y="1418890"/>
            <a:ext cx="7096735" cy="5439110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Arial" charset="0"/>
                <a:cs typeface="Arial" charset="0"/>
              </a:rPr>
              <a:t>Well defined autoimmune-like disease</a:t>
            </a:r>
          </a:p>
          <a:p>
            <a:endParaRPr lang="en-US" altLang="en-US" sz="2600" dirty="0">
              <a:latin typeface="Arial" charset="0"/>
              <a:cs typeface="Arial" charset="0"/>
            </a:endParaRPr>
          </a:p>
          <a:p>
            <a:r>
              <a:rPr lang="en-US" altLang="en-US" sz="2600" dirty="0">
                <a:latin typeface="Arial" charset="0"/>
                <a:cs typeface="Arial" charset="0"/>
              </a:rPr>
              <a:t>The </a:t>
            </a:r>
            <a:r>
              <a:rPr lang="en-US" altLang="en-US" sz="2600" b="1" dirty="0">
                <a:latin typeface="Arial" charset="0"/>
                <a:cs typeface="Arial" charset="0"/>
              </a:rPr>
              <a:t>similarities</a:t>
            </a:r>
            <a:r>
              <a:rPr lang="en-US" altLang="en-US" sz="2600" dirty="0">
                <a:latin typeface="Arial" charset="0"/>
                <a:cs typeface="Arial" charset="0"/>
              </a:rPr>
              <a:t> to and </a:t>
            </a:r>
            <a:r>
              <a:rPr lang="en-US" altLang="en-US" sz="2600" b="1" dirty="0">
                <a:latin typeface="Arial" charset="0"/>
                <a:cs typeface="Arial" charset="0"/>
              </a:rPr>
              <a:t>differences</a:t>
            </a:r>
            <a:r>
              <a:rPr lang="en-US" altLang="en-US" sz="2600" dirty="0">
                <a:latin typeface="Arial" charset="0"/>
                <a:cs typeface="Arial" charset="0"/>
              </a:rPr>
              <a:t> from spontaneous disease teach us something about all people with autoimmunity</a:t>
            </a:r>
          </a:p>
          <a:p>
            <a:endParaRPr lang="en-US" altLang="en-US" sz="2600" dirty="0">
              <a:latin typeface="Arial" charset="0"/>
              <a:cs typeface="Arial" charset="0"/>
            </a:endParaRPr>
          </a:p>
          <a:p>
            <a:r>
              <a:rPr lang="en-US" altLang="en-US" sz="2600" dirty="0">
                <a:latin typeface="Arial" charset="0"/>
                <a:cs typeface="Arial" charset="0"/>
              </a:rPr>
              <a:t>This could give us an opportunity to learn more about “</a:t>
            </a:r>
            <a:r>
              <a:rPr lang="en-US" altLang="en-US" sz="2600" b="1" dirty="0">
                <a:latin typeface="Arial" charset="0"/>
                <a:cs typeface="Arial" charset="0"/>
              </a:rPr>
              <a:t>causes</a:t>
            </a:r>
            <a:r>
              <a:rPr lang="en-US" altLang="en-US" sz="2600" dirty="0">
                <a:latin typeface="Arial" charset="0"/>
                <a:cs typeface="Arial" charset="0"/>
              </a:rPr>
              <a:t>”</a:t>
            </a:r>
          </a:p>
          <a:p>
            <a:endParaRPr lang="en-US" altLang="en-US" sz="2600" dirty="0">
              <a:latin typeface="Arial" charset="0"/>
              <a:cs typeface="Arial" charset="0"/>
            </a:endParaRPr>
          </a:p>
          <a:p>
            <a:r>
              <a:rPr lang="en-US" altLang="en-US" sz="2600" dirty="0">
                <a:latin typeface="Arial" charset="0"/>
                <a:cs typeface="Arial" charset="0"/>
              </a:rPr>
              <a:t>Develop new treatments </a:t>
            </a:r>
            <a:r>
              <a:rPr lang="en-US" altLang="en-US" sz="2600" b="1" dirty="0">
                <a:latin typeface="Arial" charset="0"/>
                <a:cs typeface="Arial" charset="0"/>
              </a:rPr>
              <a:t>that target the first steps</a:t>
            </a:r>
            <a:r>
              <a:rPr lang="en-US" altLang="en-US" sz="2600" dirty="0">
                <a:latin typeface="Arial" charset="0"/>
                <a:cs typeface="Arial" charset="0"/>
              </a:rPr>
              <a:t>, rather than the consequences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34167" t="15089" r="32916" b="8603"/>
          <a:stretch>
            <a:fillRect/>
          </a:stretch>
        </p:blipFill>
        <p:spPr bwMode="auto">
          <a:xfrm>
            <a:off x="7467600" y="1219200"/>
            <a:ext cx="36814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astroenterology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24064" y="6519863"/>
            <a:ext cx="533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/>
              <a:t>Champiat</a:t>
            </a:r>
            <a:r>
              <a:rPr lang="en-US" sz="1600" dirty="0"/>
              <a:t>, Ann of </a:t>
            </a:r>
            <a:r>
              <a:rPr lang="en-US" sz="1600" dirty="0" err="1"/>
              <a:t>Onc</a:t>
            </a:r>
            <a:r>
              <a:rPr lang="en-US" sz="1600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6344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55077" y="2195741"/>
            <a:ext cx="4953000" cy="4060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/>
              <a:t>MGH Oncology</a:t>
            </a:r>
          </a:p>
          <a:p>
            <a:r>
              <a:rPr lang="en-US" sz="1900" dirty="0"/>
              <a:t>Ryan Sullivan		Kerry Reynolds</a:t>
            </a:r>
          </a:p>
          <a:p>
            <a:r>
              <a:rPr lang="en-US" sz="1900" dirty="0"/>
              <a:t>Donald Lawrence	Justine Cohen</a:t>
            </a:r>
          </a:p>
          <a:p>
            <a:r>
              <a:rPr lang="en-US" sz="1900" dirty="0"/>
              <a:t>Keith Flaherty		Riley Fadden</a:t>
            </a:r>
          </a:p>
          <a:p>
            <a:r>
              <a:rPr lang="en-US" sz="1900" dirty="0"/>
              <a:t>Krista Rubin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MGH GI/Rheumatology</a:t>
            </a:r>
          </a:p>
          <a:p>
            <a:r>
              <a:rPr lang="en-US" sz="1900" dirty="0"/>
              <a:t>Alexandra-Chloe </a:t>
            </a:r>
            <a:r>
              <a:rPr lang="en-US" sz="1900" dirty="0" err="1"/>
              <a:t>Villani</a:t>
            </a:r>
            <a:endParaRPr lang="en-US" sz="1900" dirty="0"/>
          </a:p>
          <a:p>
            <a:r>
              <a:rPr lang="en-US" sz="1900" dirty="0" err="1"/>
              <a:t>Ramnik</a:t>
            </a:r>
            <a:r>
              <a:rPr lang="en-US" sz="1900" dirty="0"/>
              <a:t> Xavier</a:t>
            </a:r>
          </a:p>
          <a:p>
            <a:r>
              <a:rPr lang="en-US" sz="1900" dirty="0"/>
              <a:t>Molly Thomas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27251" y="2208766"/>
            <a:ext cx="495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Dana-Farber Cancer Institute</a:t>
            </a:r>
          </a:p>
          <a:p>
            <a:r>
              <a:rPr lang="en-US" sz="1900" dirty="0"/>
              <a:t>Stephanie Dougan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Novartis</a:t>
            </a:r>
          </a:p>
          <a:p>
            <a:r>
              <a:rPr lang="en-US" sz="1900" dirty="0"/>
              <a:t>Glenn Dranoff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6637" y="1142516"/>
            <a:ext cx="4019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Users\mld20\Desktop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86" y="1214950"/>
            <a:ext cx="2815472" cy="629620"/>
          </a:xfrm>
          <a:prstGeom prst="rect">
            <a:avLst/>
          </a:prstGeom>
          <a:noFill/>
        </p:spPr>
      </p:pic>
      <p:pic>
        <p:nvPicPr>
          <p:cNvPr id="17" name="Picture 6" descr="C:\Users\mld20\Desktop\untitled2.png"/>
          <p:cNvPicPr>
            <a:picLocks noChangeAspect="1" noChangeArrowheads="1"/>
          </p:cNvPicPr>
          <p:nvPr/>
        </p:nvPicPr>
        <p:blipFill>
          <a:blip r:embed="rId6" cstate="print"/>
          <a:srcRect t="17233"/>
          <a:stretch>
            <a:fillRect/>
          </a:stretch>
        </p:blipFill>
        <p:spPr bwMode="auto">
          <a:xfrm>
            <a:off x="7520316" y="1146873"/>
            <a:ext cx="2167206" cy="991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26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help, the immune system can attack cancers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1331" y="1202865"/>
            <a:ext cx="8055430" cy="4921525"/>
          </a:xfrm>
        </p:spPr>
      </p:pic>
      <p:sp>
        <p:nvSpPr>
          <p:cNvPr id="7" name="Rectangle 6"/>
          <p:cNvSpPr/>
          <p:nvPr/>
        </p:nvSpPr>
        <p:spPr>
          <a:xfrm>
            <a:off x="3690257" y="2792186"/>
            <a:ext cx="914400" cy="25799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help, the immune system can attack cancers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1331" y="1202865"/>
            <a:ext cx="8055430" cy="4921525"/>
          </a:xfrm>
        </p:spPr>
      </p:pic>
      <p:sp>
        <p:nvSpPr>
          <p:cNvPr id="7" name="Rectangle 6"/>
          <p:cNvSpPr/>
          <p:nvPr/>
        </p:nvSpPr>
        <p:spPr>
          <a:xfrm>
            <a:off x="4474029" y="2775857"/>
            <a:ext cx="604157" cy="25799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help, the immune system can attack cancers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1331" y="1202865"/>
            <a:ext cx="8055430" cy="4921525"/>
          </a:xfrm>
        </p:spPr>
      </p:pic>
      <p:sp>
        <p:nvSpPr>
          <p:cNvPr id="7" name="Rectangle 6"/>
          <p:cNvSpPr/>
          <p:nvPr/>
        </p:nvSpPr>
        <p:spPr>
          <a:xfrm>
            <a:off x="5078186" y="2775857"/>
            <a:ext cx="1551214" cy="2302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help, the immune system can attack cancers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1331" y="1202865"/>
            <a:ext cx="8055430" cy="4921525"/>
          </a:xfrm>
        </p:spPr>
      </p:pic>
      <p:sp>
        <p:nvSpPr>
          <p:cNvPr id="7" name="Rectangle 6"/>
          <p:cNvSpPr/>
          <p:nvPr/>
        </p:nvSpPr>
        <p:spPr>
          <a:xfrm>
            <a:off x="6906986" y="2073729"/>
            <a:ext cx="2890156" cy="382088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Immunotherapy has transformed cancer care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19583" t="64667" r="38750" b="13335"/>
          <a:stretch>
            <a:fillRect/>
          </a:stretch>
        </p:blipFill>
        <p:spPr bwMode="auto">
          <a:xfrm>
            <a:off x="522514" y="1807030"/>
            <a:ext cx="10906861" cy="359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6324600"/>
            <a:ext cx="533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ea typeface="ＭＳ Ｐゴシック" charset="-128"/>
              </a:rPr>
              <a:t>Robert, JCO, 2016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657" y="1415143"/>
            <a:ext cx="5152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People with metastatic melanoma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66514" y="1719943"/>
            <a:ext cx="1894115" cy="35487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39343" y="1240971"/>
            <a:ext cx="324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This number used to be &lt; 5%</a:t>
            </a:r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astroenterology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20137"/>
            <a:ext cx="2527300" cy="67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0469"/>
            <a:ext cx="12192000" cy="7572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Altering immune regulation has consequences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34167" t="15089" r="32916" b="8603"/>
          <a:stretch>
            <a:fillRect/>
          </a:stretch>
        </p:blipFill>
        <p:spPr bwMode="auto">
          <a:xfrm>
            <a:off x="0" y="1219200"/>
            <a:ext cx="36814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6519863"/>
            <a:ext cx="533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/>
              <a:t>Champiat</a:t>
            </a:r>
            <a:r>
              <a:rPr lang="en-US" sz="1600" dirty="0"/>
              <a:t>, Ann of </a:t>
            </a:r>
            <a:r>
              <a:rPr lang="en-US" sz="1600" dirty="0" err="1"/>
              <a:t>Onc</a:t>
            </a:r>
            <a:r>
              <a:rPr lang="en-US" sz="1600" dirty="0"/>
              <a:t>, 2016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351" y="1349401"/>
            <a:ext cx="8044192" cy="4888113"/>
          </a:xfrm>
        </p:spPr>
        <p:txBody>
          <a:bodyPr>
            <a:normAutofit/>
          </a:bodyPr>
          <a:lstStyle/>
          <a:p>
            <a:r>
              <a:rPr lang="en-US" dirty="0"/>
              <a:t>People who receive immunotherapy can have inflammatory side effects in any organ</a:t>
            </a:r>
          </a:p>
          <a:p>
            <a:pPr lvl="1"/>
            <a:r>
              <a:rPr lang="en-US" dirty="0"/>
              <a:t>Joints</a:t>
            </a:r>
          </a:p>
          <a:p>
            <a:pPr lvl="1"/>
            <a:r>
              <a:rPr lang="en-US" dirty="0"/>
              <a:t>Skin</a:t>
            </a:r>
          </a:p>
          <a:p>
            <a:pPr lvl="1"/>
            <a:r>
              <a:rPr lang="en-US" dirty="0"/>
              <a:t>Gut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Fatigue</a:t>
            </a:r>
          </a:p>
          <a:p>
            <a:r>
              <a:rPr lang="en-US" dirty="0"/>
              <a:t>Called “immune-related adverse events”</a:t>
            </a:r>
          </a:p>
          <a:p>
            <a:endParaRPr lang="en-US" dirty="0"/>
          </a:p>
          <a:p>
            <a:r>
              <a:rPr lang="en-US" dirty="0"/>
              <a:t>These side effects can limit treatment opportunities, and often require immune suppression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324600"/>
            <a:ext cx="533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accent6"/>
                </a:solidFill>
                <a:ea typeface="ＭＳ Ｐゴシック" charset="-128"/>
              </a:rPr>
              <a:t>Robert, JCO, 2016</a:t>
            </a:r>
          </a:p>
        </p:txBody>
      </p:sp>
    </p:spTree>
    <p:extLst>
      <p:ext uri="{BB962C8B-B14F-4D97-AF65-F5344CB8AC3E}">
        <p14:creationId xmlns:p14="http://schemas.microsoft.com/office/powerpoint/2010/main" val="133431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960</Words>
  <Application>Microsoft Office PowerPoint</Application>
  <PresentationFormat>Widescreen</PresentationFormat>
  <Paragraphs>192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Office Theme</vt:lpstr>
      <vt:lpstr>Cancer Immune Therapy and Auto-inflammation in the Gut</vt:lpstr>
      <vt:lpstr>Cancer is like an infection that can’t be cleared</vt:lpstr>
      <vt:lpstr>With help, the immune system can attack cancers</vt:lpstr>
      <vt:lpstr>With help, the immune system can attack cancers</vt:lpstr>
      <vt:lpstr>With help, the immune system can attack cancers</vt:lpstr>
      <vt:lpstr>With help, the immune system can attack cancers</vt:lpstr>
      <vt:lpstr>With help, the immune system can attack cancers</vt:lpstr>
      <vt:lpstr>Immunotherapy has transformed cancer care</vt:lpstr>
      <vt:lpstr>Altering immune regulation has consequences</vt:lpstr>
      <vt:lpstr>Immune-related adverse events are not just “side effects”</vt:lpstr>
      <vt:lpstr>Immune-related adverse events are not just “side effects”</vt:lpstr>
      <vt:lpstr>The gut is a very complex barrier</vt:lpstr>
      <vt:lpstr>Altering immune regulation leads to a wide-spectrum of common gut toxicities</vt:lpstr>
      <vt:lpstr>Some immune-mediated diseases of the gut are not seen</vt:lpstr>
      <vt:lpstr>Immunotherapy induced colitis</vt:lpstr>
      <vt:lpstr>Immunotherapy induced colitis</vt:lpstr>
      <vt:lpstr>Immunotherapy induced colitis</vt:lpstr>
      <vt:lpstr>Immunotherapy induced colitis is similar to inflammatory bowel disease (IBD)</vt:lpstr>
      <vt:lpstr>Immunotherapy induced colitis is similar to inflammatory bowel disease (IBD)</vt:lpstr>
      <vt:lpstr>Immunotherapy induced colitis is similar to inflammatory bowel disease (IBD)</vt:lpstr>
      <vt:lpstr>Immunotherapy induced colitis is similar to inflammatory bowel disease (IBD)</vt:lpstr>
      <vt:lpstr>Immunotherapy induced colitis is not the same as IBD</vt:lpstr>
      <vt:lpstr>Upper abdominal disease is one of the “unique” features</vt:lpstr>
      <vt:lpstr>Is it safe to give immunotherapy to people with IBD?</vt:lpstr>
      <vt:lpstr>We do have to be cautious</vt:lpstr>
      <vt:lpstr>Histology of Typical Checkpoint Colitis</vt:lpstr>
      <vt:lpstr>Histology of Typical Checkpoint Colitis</vt:lpstr>
      <vt:lpstr>How do we treat immunotherapy induced colitis?</vt:lpstr>
      <vt:lpstr>Why does understanding these toxicities matter?</vt:lpstr>
      <vt:lpstr>Why does understanding these toxicities matter?</vt:lpstr>
      <vt:lpstr>Why does understanding these toxicities matter?</vt:lpstr>
      <vt:lpstr>Why does understanding these toxicities matter?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side effect of checkpoint blockade</dc:title>
  <dc:creator>Dougan, Michael L.,M.D.,Ph.D.</dc:creator>
  <cp:lastModifiedBy>Katie Simons</cp:lastModifiedBy>
  <cp:revision>340</cp:revision>
  <dcterms:created xsi:type="dcterms:W3CDTF">2017-03-22T15:11:22Z</dcterms:created>
  <dcterms:modified xsi:type="dcterms:W3CDTF">2018-03-28T14:34:16Z</dcterms:modified>
</cp:coreProperties>
</file>